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2"/>
  </p:notesMasterIdLst>
  <p:sldIdLst>
    <p:sldId id="256" r:id="rId2"/>
    <p:sldId id="352" r:id="rId3"/>
    <p:sldId id="316" r:id="rId4"/>
    <p:sldId id="418" r:id="rId5"/>
    <p:sldId id="299" r:id="rId6"/>
    <p:sldId id="400" r:id="rId7"/>
    <p:sldId id="409" r:id="rId8"/>
    <p:sldId id="405" r:id="rId9"/>
    <p:sldId id="406" r:id="rId10"/>
    <p:sldId id="415" r:id="rId11"/>
    <p:sldId id="416" r:id="rId12"/>
    <p:sldId id="417" r:id="rId13"/>
    <p:sldId id="407" r:id="rId14"/>
    <p:sldId id="419" r:id="rId15"/>
    <p:sldId id="414" r:id="rId16"/>
    <p:sldId id="413" r:id="rId17"/>
    <p:sldId id="412" r:id="rId18"/>
    <p:sldId id="349" r:id="rId19"/>
    <p:sldId id="361" r:id="rId20"/>
    <p:sldId id="35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65"/>
    <p:restoredTop sz="94719"/>
  </p:normalViewPr>
  <p:slideViewPr>
    <p:cSldViewPr snapToGrid="0" snapToObjects="1">
      <p:cViewPr varScale="1">
        <p:scale>
          <a:sx n="58" d="100"/>
          <a:sy n="58" d="100"/>
        </p:scale>
        <p:origin x="240" y="2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2E590-0486-4452-B13F-0D3F3CE57C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C8B239-C6E3-4487-8948-2A4EAE0AFBA0}">
      <dgm:prSet/>
      <dgm:spPr/>
      <dgm:t>
        <a:bodyPr/>
        <a:lstStyle/>
        <a:p>
          <a:r>
            <a:rPr lang="de-DE" b="1"/>
            <a:t>Kurze Wiederholung…</a:t>
          </a:r>
          <a:endParaRPr lang="en-US"/>
        </a:p>
      </dgm:t>
    </dgm:pt>
    <dgm:pt modelId="{16E7999B-A213-434D-B00A-D89FC2207B66}" type="parTrans" cxnId="{866FB42D-6A06-46DD-A1E8-B8CD3CBADA69}">
      <dgm:prSet/>
      <dgm:spPr/>
      <dgm:t>
        <a:bodyPr/>
        <a:lstStyle/>
        <a:p>
          <a:endParaRPr lang="en-US"/>
        </a:p>
      </dgm:t>
    </dgm:pt>
    <dgm:pt modelId="{333072BB-401C-4A22-8514-CFC45B4881A1}" type="sibTrans" cxnId="{866FB42D-6A06-46DD-A1E8-B8CD3CBADA69}">
      <dgm:prSet/>
      <dgm:spPr/>
      <dgm:t>
        <a:bodyPr/>
        <a:lstStyle/>
        <a:p>
          <a:endParaRPr lang="en-US"/>
        </a:p>
      </dgm:t>
    </dgm:pt>
    <dgm:pt modelId="{44EB7197-3826-404F-ABE4-709BCA62023A}">
      <dgm:prSet/>
      <dgm:spPr/>
      <dgm:t>
        <a:bodyPr/>
        <a:lstStyle/>
        <a:p>
          <a:r>
            <a:rPr lang="en-US" dirty="0" err="1"/>
            <a:t>Variablen</a:t>
          </a:r>
          <a:r>
            <a:rPr lang="en-US" dirty="0"/>
            <a:t>!</a:t>
          </a:r>
        </a:p>
      </dgm:t>
    </dgm:pt>
    <dgm:pt modelId="{628C1298-D9F5-4330-AD94-0D8519C77F02}" type="parTrans" cxnId="{D06B1E4B-B085-43B1-A333-4DD9DC501781}">
      <dgm:prSet/>
      <dgm:spPr/>
      <dgm:t>
        <a:bodyPr/>
        <a:lstStyle/>
        <a:p>
          <a:endParaRPr lang="en-US"/>
        </a:p>
      </dgm:t>
    </dgm:pt>
    <dgm:pt modelId="{9E66CFAF-C1AD-4561-AF57-13D14C72D962}" type="sibTrans" cxnId="{D06B1E4B-B085-43B1-A333-4DD9DC501781}">
      <dgm:prSet/>
      <dgm:spPr/>
      <dgm:t>
        <a:bodyPr/>
        <a:lstStyle/>
        <a:p>
          <a:endParaRPr lang="en-US"/>
        </a:p>
      </dgm:t>
    </dgm:pt>
    <dgm:pt modelId="{77F3102F-7F7E-4D1E-AB10-03ACA001914D}">
      <dgm:prSet/>
      <dgm:spPr/>
      <dgm:t>
        <a:bodyPr/>
        <a:lstStyle/>
        <a:p>
          <a:r>
            <a:rPr lang="de-DE" b="1"/>
            <a:t>Fragen nach dem Erklären…</a:t>
          </a:r>
          <a:endParaRPr lang="en-US"/>
        </a:p>
      </dgm:t>
    </dgm:pt>
    <dgm:pt modelId="{5AE5FC7C-4797-438C-9126-43A0A38514AA}" type="parTrans" cxnId="{CD69DEDB-8634-40D6-B5EB-29A2A08CFD19}">
      <dgm:prSet/>
      <dgm:spPr/>
      <dgm:t>
        <a:bodyPr/>
        <a:lstStyle/>
        <a:p>
          <a:endParaRPr lang="en-US"/>
        </a:p>
      </dgm:t>
    </dgm:pt>
    <dgm:pt modelId="{6FF2B14B-1787-4673-BB3F-ED80787661BC}" type="sibTrans" cxnId="{CD69DEDB-8634-40D6-B5EB-29A2A08CFD19}">
      <dgm:prSet/>
      <dgm:spPr/>
      <dgm:t>
        <a:bodyPr/>
        <a:lstStyle/>
        <a:p>
          <a:endParaRPr lang="en-US"/>
        </a:p>
      </dgm:t>
    </dgm:pt>
    <dgm:pt modelId="{BF9D6CCB-816E-4F9C-AD9C-57E811B53F57}">
      <dgm:prSet/>
      <dgm:spPr/>
      <dgm:t>
        <a:bodyPr/>
        <a:lstStyle/>
        <a:p>
          <a:r>
            <a:rPr lang="de-DE" b="1" dirty="0"/>
            <a:t>Gruppenräume &amp; Bauen!</a:t>
          </a:r>
          <a:endParaRPr lang="en-US" dirty="0"/>
        </a:p>
      </dgm:t>
    </dgm:pt>
    <dgm:pt modelId="{E9940E87-6B33-469A-8A6B-276AFC209C91}" type="parTrans" cxnId="{B144A740-64F1-4D03-B3FD-55DDF929DC04}">
      <dgm:prSet/>
      <dgm:spPr/>
      <dgm:t>
        <a:bodyPr/>
        <a:lstStyle/>
        <a:p>
          <a:endParaRPr lang="en-US"/>
        </a:p>
      </dgm:t>
    </dgm:pt>
    <dgm:pt modelId="{57D5F6E6-5B3C-47D6-8C4F-363AE9D1A547}" type="sibTrans" cxnId="{B144A740-64F1-4D03-B3FD-55DDF929DC04}">
      <dgm:prSet/>
      <dgm:spPr/>
      <dgm:t>
        <a:bodyPr/>
        <a:lstStyle/>
        <a:p>
          <a:endParaRPr lang="en-US"/>
        </a:p>
      </dgm:t>
    </dgm:pt>
    <dgm:pt modelId="{BEDDD72A-2A64-494F-8E4F-0FC0E8CD3BBB}">
      <dgm:prSet/>
      <dgm:spPr/>
      <dgm:t>
        <a:bodyPr/>
        <a:lstStyle/>
        <a:p>
          <a:r>
            <a:rPr lang="de-DE" b="1"/>
            <a:t>Nicht alles verstanden? -&gt; Video mit allen Infos</a:t>
          </a:r>
          <a:endParaRPr lang="en-US"/>
        </a:p>
      </dgm:t>
    </dgm:pt>
    <dgm:pt modelId="{65146447-2CFD-41DB-BA01-A139B5D2252E}" type="parTrans" cxnId="{3A293EFC-CCFF-4C3B-BDCE-731582DC2F42}">
      <dgm:prSet/>
      <dgm:spPr/>
      <dgm:t>
        <a:bodyPr/>
        <a:lstStyle/>
        <a:p>
          <a:endParaRPr lang="en-US"/>
        </a:p>
      </dgm:t>
    </dgm:pt>
    <dgm:pt modelId="{CF0C2A6C-744B-4209-860B-D180F982FFAC}" type="sibTrans" cxnId="{3A293EFC-CCFF-4C3B-BDCE-731582DC2F42}">
      <dgm:prSet/>
      <dgm:spPr/>
      <dgm:t>
        <a:bodyPr/>
        <a:lstStyle/>
        <a:p>
          <a:endParaRPr lang="en-US"/>
        </a:p>
      </dgm:t>
    </dgm:pt>
    <dgm:pt modelId="{0BA64656-9913-EC40-AB45-B4AD87F89C61}" type="pres">
      <dgm:prSet presAssocID="{3312E590-0486-4452-B13F-0D3F3CE57C59}" presName="linear" presStyleCnt="0">
        <dgm:presLayoutVars>
          <dgm:animLvl val="lvl"/>
          <dgm:resizeHandles val="exact"/>
        </dgm:presLayoutVars>
      </dgm:prSet>
      <dgm:spPr/>
    </dgm:pt>
    <dgm:pt modelId="{094B58E7-4DB8-4648-9B42-5AF7223B0552}" type="pres">
      <dgm:prSet presAssocID="{9EC8B239-C6E3-4487-8948-2A4EAE0AFBA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7811F2D-655B-7647-A8CE-48DE9B3CC9D9}" type="pres">
      <dgm:prSet presAssocID="{333072BB-401C-4A22-8514-CFC45B4881A1}" presName="spacer" presStyleCnt="0"/>
      <dgm:spPr/>
    </dgm:pt>
    <dgm:pt modelId="{2EA70CFB-75AB-C14F-AA2E-3A54987F3498}" type="pres">
      <dgm:prSet presAssocID="{44EB7197-3826-404F-ABE4-709BCA62023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0572F8-CA0D-DA4F-B700-2E415A678AB2}" type="pres">
      <dgm:prSet presAssocID="{44EB7197-3826-404F-ABE4-709BCA62023A}" presName="childText" presStyleLbl="revTx" presStyleIdx="0" presStyleCnt="1">
        <dgm:presLayoutVars>
          <dgm:bulletEnabled val="1"/>
        </dgm:presLayoutVars>
      </dgm:prSet>
      <dgm:spPr/>
    </dgm:pt>
    <dgm:pt modelId="{DF030892-92DD-5844-898D-C6B056C58CB8}" type="pres">
      <dgm:prSet presAssocID="{BF9D6CCB-816E-4F9C-AD9C-57E811B53F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57F9D76-EB0C-814C-9E02-17457B58672F}" type="pres">
      <dgm:prSet presAssocID="{57D5F6E6-5B3C-47D6-8C4F-363AE9D1A547}" presName="spacer" presStyleCnt="0"/>
      <dgm:spPr/>
    </dgm:pt>
    <dgm:pt modelId="{F1673392-4966-4E4A-8CAC-4EB641FFFFC8}" type="pres">
      <dgm:prSet presAssocID="{BEDDD72A-2A64-494F-8E4F-0FC0E8CD3BB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66FB42D-6A06-46DD-A1E8-B8CD3CBADA69}" srcId="{3312E590-0486-4452-B13F-0D3F3CE57C59}" destId="{9EC8B239-C6E3-4487-8948-2A4EAE0AFBA0}" srcOrd="0" destOrd="0" parTransId="{16E7999B-A213-434D-B00A-D89FC2207B66}" sibTransId="{333072BB-401C-4A22-8514-CFC45B4881A1}"/>
    <dgm:cxn modelId="{B144A740-64F1-4D03-B3FD-55DDF929DC04}" srcId="{3312E590-0486-4452-B13F-0D3F3CE57C59}" destId="{BF9D6CCB-816E-4F9C-AD9C-57E811B53F57}" srcOrd="2" destOrd="0" parTransId="{E9940E87-6B33-469A-8A6B-276AFC209C91}" sibTransId="{57D5F6E6-5B3C-47D6-8C4F-363AE9D1A547}"/>
    <dgm:cxn modelId="{D06B1E4B-B085-43B1-A333-4DD9DC501781}" srcId="{3312E590-0486-4452-B13F-0D3F3CE57C59}" destId="{44EB7197-3826-404F-ABE4-709BCA62023A}" srcOrd="1" destOrd="0" parTransId="{628C1298-D9F5-4330-AD94-0D8519C77F02}" sibTransId="{9E66CFAF-C1AD-4561-AF57-13D14C72D962}"/>
    <dgm:cxn modelId="{DE463868-C1B6-B242-A1F2-2BC8CD03A66B}" type="presOf" srcId="{BEDDD72A-2A64-494F-8E4F-0FC0E8CD3BBB}" destId="{F1673392-4966-4E4A-8CAC-4EB641FFFFC8}" srcOrd="0" destOrd="0" presId="urn:microsoft.com/office/officeart/2005/8/layout/vList2"/>
    <dgm:cxn modelId="{6B89C96C-B1E0-FB48-9159-AEDE7053B45D}" type="presOf" srcId="{BF9D6CCB-816E-4F9C-AD9C-57E811B53F57}" destId="{DF030892-92DD-5844-898D-C6B056C58CB8}" srcOrd="0" destOrd="0" presId="urn:microsoft.com/office/officeart/2005/8/layout/vList2"/>
    <dgm:cxn modelId="{F547419F-09ED-2E4C-BB4B-ABFE5649877B}" type="presOf" srcId="{44EB7197-3826-404F-ABE4-709BCA62023A}" destId="{2EA70CFB-75AB-C14F-AA2E-3A54987F3498}" srcOrd="0" destOrd="0" presId="urn:microsoft.com/office/officeart/2005/8/layout/vList2"/>
    <dgm:cxn modelId="{93EE9CC5-9A20-F144-9579-5BF7A2277988}" type="presOf" srcId="{9EC8B239-C6E3-4487-8948-2A4EAE0AFBA0}" destId="{094B58E7-4DB8-4648-9B42-5AF7223B0552}" srcOrd="0" destOrd="0" presId="urn:microsoft.com/office/officeart/2005/8/layout/vList2"/>
    <dgm:cxn modelId="{CD69DEDB-8634-40D6-B5EB-29A2A08CFD19}" srcId="{44EB7197-3826-404F-ABE4-709BCA62023A}" destId="{77F3102F-7F7E-4D1E-AB10-03ACA001914D}" srcOrd="0" destOrd="0" parTransId="{5AE5FC7C-4797-438C-9126-43A0A38514AA}" sibTransId="{6FF2B14B-1787-4673-BB3F-ED80787661BC}"/>
    <dgm:cxn modelId="{8A582CE9-7F97-1046-9C23-986B0DB13BC2}" type="presOf" srcId="{3312E590-0486-4452-B13F-0D3F3CE57C59}" destId="{0BA64656-9913-EC40-AB45-B4AD87F89C61}" srcOrd="0" destOrd="0" presId="urn:microsoft.com/office/officeart/2005/8/layout/vList2"/>
    <dgm:cxn modelId="{B8E406F7-25C5-3747-B154-E2CE9811C78A}" type="presOf" srcId="{77F3102F-7F7E-4D1E-AB10-03ACA001914D}" destId="{DB0572F8-CA0D-DA4F-B700-2E415A678AB2}" srcOrd="0" destOrd="0" presId="urn:microsoft.com/office/officeart/2005/8/layout/vList2"/>
    <dgm:cxn modelId="{3A293EFC-CCFF-4C3B-BDCE-731582DC2F42}" srcId="{3312E590-0486-4452-B13F-0D3F3CE57C59}" destId="{BEDDD72A-2A64-494F-8E4F-0FC0E8CD3BBB}" srcOrd="3" destOrd="0" parTransId="{65146447-2CFD-41DB-BA01-A139B5D2252E}" sibTransId="{CF0C2A6C-744B-4209-860B-D180F982FFAC}"/>
    <dgm:cxn modelId="{F9E5B1FF-F69B-C84E-BAB7-DD51C3EDACE0}" type="presParOf" srcId="{0BA64656-9913-EC40-AB45-B4AD87F89C61}" destId="{094B58E7-4DB8-4648-9B42-5AF7223B0552}" srcOrd="0" destOrd="0" presId="urn:microsoft.com/office/officeart/2005/8/layout/vList2"/>
    <dgm:cxn modelId="{FCD102CF-BC19-014F-9B1E-4DDBDDF49C94}" type="presParOf" srcId="{0BA64656-9913-EC40-AB45-B4AD87F89C61}" destId="{27811F2D-655B-7647-A8CE-48DE9B3CC9D9}" srcOrd="1" destOrd="0" presId="urn:microsoft.com/office/officeart/2005/8/layout/vList2"/>
    <dgm:cxn modelId="{2BA491F9-5EF1-3A4E-AF87-F46C39031AD3}" type="presParOf" srcId="{0BA64656-9913-EC40-AB45-B4AD87F89C61}" destId="{2EA70CFB-75AB-C14F-AA2E-3A54987F3498}" srcOrd="2" destOrd="0" presId="urn:microsoft.com/office/officeart/2005/8/layout/vList2"/>
    <dgm:cxn modelId="{A779D7A8-D005-F045-9505-CB90D9E80208}" type="presParOf" srcId="{0BA64656-9913-EC40-AB45-B4AD87F89C61}" destId="{DB0572F8-CA0D-DA4F-B700-2E415A678AB2}" srcOrd="3" destOrd="0" presId="urn:microsoft.com/office/officeart/2005/8/layout/vList2"/>
    <dgm:cxn modelId="{A5041053-F222-0E4B-AEC9-697D320BAE2A}" type="presParOf" srcId="{0BA64656-9913-EC40-AB45-B4AD87F89C61}" destId="{DF030892-92DD-5844-898D-C6B056C58CB8}" srcOrd="4" destOrd="0" presId="urn:microsoft.com/office/officeart/2005/8/layout/vList2"/>
    <dgm:cxn modelId="{6257B50C-D7C9-C54A-9C4F-F448C043C932}" type="presParOf" srcId="{0BA64656-9913-EC40-AB45-B4AD87F89C61}" destId="{D57F9D76-EB0C-814C-9E02-17457B58672F}" srcOrd="5" destOrd="0" presId="urn:microsoft.com/office/officeart/2005/8/layout/vList2"/>
    <dgm:cxn modelId="{DE9EB703-A813-5549-ADC3-02F8FA34AFAC}" type="presParOf" srcId="{0BA64656-9913-EC40-AB45-B4AD87F89C61}" destId="{F1673392-4966-4E4A-8CAC-4EB641FFFFC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B58E7-4DB8-4648-9B42-5AF7223B0552}">
      <dsp:nvSpPr>
        <dsp:cNvPr id="0" name=""/>
        <dsp:cNvSpPr/>
      </dsp:nvSpPr>
      <dsp:spPr>
        <a:xfrm>
          <a:off x="0" y="27161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b="1" kern="1200"/>
            <a:t>Kurze Wiederholung…</a:t>
          </a:r>
          <a:endParaRPr lang="en-US" sz="2900" kern="1200"/>
        </a:p>
      </dsp:txBody>
      <dsp:txXfrm>
        <a:off x="33955" y="61116"/>
        <a:ext cx="6183200" cy="627655"/>
      </dsp:txXfrm>
    </dsp:sp>
    <dsp:sp modelId="{2EA70CFB-75AB-C14F-AA2E-3A54987F3498}">
      <dsp:nvSpPr>
        <dsp:cNvPr id="0" name=""/>
        <dsp:cNvSpPr/>
      </dsp:nvSpPr>
      <dsp:spPr>
        <a:xfrm>
          <a:off x="0" y="806246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Variablen</a:t>
          </a:r>
          <a:r>
            <a:rPr lang="en-US" sz="2900" kern="1200" dirty="0"/>
            <a:t>!</a:t>
          </a:r>
        </a:p>
      </dsp:txBody>
      <dsp:txXfrm>
        <a:off x="33955" y="840201"/>
        <a:ext cx="6183200" cy="627655"/>
      </dsp:txXfrm>
    </dsp:sp>
    <dsp:sp modelId="{DB0572F8-CA0D-DA4F-B700-2E415A678AB2}">
      <dsp:nvSpPr>
        <dsp:cNvPr id="0" name=""/>
        <dsp:cNvSpPr/>
      </dsp:nvSpPr>
      <dsp:spPr>
        <a:xfrm>
          <a:off x="0" y="1501811"/>
          <a:ext cx="625111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47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b="1" kern="1200"/>
            <a:t>Fragen nach dem Erklären…</a:t>
          </a:r>
          <a:endParaRPr lang="en-US" sz="2300" kern="1200"/>
        </a:p>
      </dsp:txBody>
      <dsp:txXfrm>
        <a:off x="0" y="1501811"/>
        <a:ext cx="6251110" cy="480240"/>
      </dsp:txXfrm>
    </dsp:sp>
    <dsp:sp modelId="{DF030892-92DD-5844-898D-C6B056C58CB8}">
      <dsp:nvSpPr>
        <dsp:cNvPr id="0" name=""/>
        <dsp:cNvSpPr/>
      </dsp:nvSpPr>
      <dsp:spPr>
        <a:xfrm>
          <a:off x="0" y="1982052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b="1" kern="1200" dirty="0"/>
            <a:t>Gruppenräume &amp; Bauen!</a:t>
          </a:r>
          <a:endParaRPr lang="en-US" sz="2900" kern="1200" dirty="0"/>
        </a:p>
      </dsp:txBody>
      <dsp:txXfrm>
        <a:off x="33955" y="2016007"/>
        <a:ext cx="6183200" cy="627655"/>
      </dsp:txXfrm>
    </dsp:sp>
    <dsp:sp modelId="{F1673392-4966-4E4A-8CAC-4EB641FFFFC8}">
      <dsp:nvSpPr>
        <dsp:cNvPr id="0" name=""/>
        <dsp:cNvSpPr/>
      </dsp:nvSpPr>
      <dsp:spPr>
        <a:xfrm>
          <a:off x="0" y="2761137"/>
          <a:ext cx="625111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b="1" kern="1200"/>
            <a:t>Nicht alles verstanden? -&gt; Video mit allen Infos</a:t>
          </a:r>
          <a:endParaRPr lang="en-US" sz="2900" kern="1200"/>
        </a:p>
      </dsp:txBody>
      <dsp:txXfrm>
        <a:off x="33955" y="2795092"/>
        <a:ext cx="6183200" cy="627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5:43:02.85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5T15:46:04.3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15:51:23.0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17.03.22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llustrations/post-it-memos-notizen-info-1975179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3F3502-F8BC-914E-B3AD-ED1963E1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de-DE" sz="7200" dirty="0"/>
              <a:t>Variablen zuweisen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6DBA81"/>
          </a:solidFill>
          <a:ln w="38100" cap="rnd">
            <a:solidFill>
              <a:srgbClr val="6DBA8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85FDD7-CA75-23B9-0077-AEC9D2D4F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–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1 </a:t>
            </a:r>
            <a:r>
              <a:rPr lang="en-US" dirty="0" err="1"/>
              <a:t>Buchstabe</a:t>
            </a:r>
            <a:endParaRPr lang="en-US" dirty="0"/>
          </a:p>
          <a:p>
            <a:r>
              <a:rPr lang="en-US" dirty="0" err="1"/>
              <a:t>Sprechend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B = </a:t>
            </a:r>
            <a:r>
              <a:rPr lang="en-US" dirty="0" err="1"/>
              <a:t>Breite</a:t>
            </a:r>
            <a:endParaRPr lang="en-US" dirty="0"/>
          </a:p>
          <a:p>
            <a:pPr lvl="1"/>
            <a:r>
              <a:rPr lang="en-US" dirty="0"/>
              <a:t>H = </a:t>
            </a:r>
            <a:r>
              <a:rPr lang="en-US" dirty="0" err="1"/>
              <a:t>Höhe</a:t>
            </a:r>
            <a:endParaRPr lang="en-US" dirty="0"/>
          </a:p>
          <a:p>
            <a:pPr lvl="1"/>
            <a:r>
              <a:rPr lang="en-US" dirty="0"/>
              <a:t>S = Slot</a:t>
            </a:r>
          </a:p>
          <a:p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Text sein! Oder </a:t>
            </a:r>
            <a:r>
              <a:rPr lang="en-US" dirty="0" err="1"/>
              <a:t>Komma-Zahl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80F4063-6941-9040-89E0-E511F4C52F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4E8629-9BD8-AB4B-B6E5-143A4E80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Schleifen mit Variablen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F64C"/>
          </a:solidFill>
          <a:ln w="38100" cap="rnd">
            <a:solidFill>
              <a:srgbClr val="FFF64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86375F4-5A08-E047-6595-A6166804A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Baue</a:t>
            </a:r>
            <a:r>
              <a:rPr lang="en-US" sz="2400" dirty="0"/>
              <a:t> </a:t>
            </a:r>
            <a:r>
              <a:rPr lang="en-US" sz="2400" dirty="0" err="1"/>
              <a:t>ein</a:t>
            </a:r>
            <a:r>
              <a:rPr lang="en-US" sz="2400" dirty="0"/>
              <a:t> Haus</a:t>
            </a:r>
          </a:p>
          <a:p>
            <a:r>
              <a:rPr lang="en-US" sz="2400" dirty="0"/>
              <a:t>Variable </a:t>
            </a:r>
            <a:r>
              <a:rPr lang="en-US" sz="2400" dirty="0" err="1"/>
              <a:t>statt</a:t>
            </a:r>
            <a:r>
              <a:rPr lang="en-US" sz="2400" dirty="0"/>
              <a:t> </a:t>
            </a:r>
            <a:r>
              <a:rPr lang="en-US" sz="2400" dirty="0" err="1"/>
              <a:t>Zahl</a:t>
            </a:r>
            <a:endParaRPr lang="en-US" sz="2400" dirty="0"/>
          </a:p>
          <a:p>
            <a:r>
              <a:rPr lang="en-US" sz="2400" dirty="0"/>
              <a:t>4 – Das Haus hat 4 Seiten.</a:t>
            </a:r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nhaltsplatzhalter 4" descr="Ein Bild, das Text, drinnen, grün, gefüttert enthält.&#10;&#10;Automatisch generierte Beschreibung">
            <a:extLst>
              <a:ext uri="{FF2B5EF4-FFF2-40B4-BE49-F238E27FC236}">
                <a16:creationId xmlns:a16="http://schemas.microsoft.com/office/drawing/2014/main" id="{1DA7D77A-4221-914E-9483-AA086F9CD2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96" y="1401882"/>
            <a:ext cx="6903720" cy="40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5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1DA422-66C5-F440-B11A-67E07155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4400"/>
              <a:t>Hochzählen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F64C"/>
          </a:solidFill>
          <a:ln w="38100" cap="rnd">
            <a:solidFill>
              <a:srgbClr val="FFF64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7CE3B7-6895-1AAE-236D-51540A6FE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/>
              <a:t>S </a:t>
            </a:r>
            <a:r>
              <a:rPr lang="en-US" sz="2400"/>
              <a:t>wird</a:t>
            </a:r>
            <a:r>
              <a:rPr lang="en-US" sz="2400" dirty="0"/>
              <a:t> pro </a:t>
            </a:r>
            <a:r>
              <a:rPr lang="en-US" sz="2400"/>
              <a:t>Stockwerk</a:t>
            </a:r>
            <a:r>
              <a:rPr lang="en-US" sz="2400" dirty="0"/>
              <a:t> </a:t>
            </a:r>
            <a:r>
              <a:rPr lang="en-US" sz="2400"/>
              <a:t>immer</a:t>
            </a:r>
            <a:r>
              <a:rPr lang="en-US" sz="2400" dirty="0"/>
              <a:t> </a:t>
            </a:r>
            <a:r>
              <a:rPr lang="en-US" sz="2400"/>
              <a:t>eins</a:t>
            </a:r>
            <a:r>
              <a:rPr lang="en-US" sz="2400" dirty="0"/>
              <a:t> </a:t>
            </a:r>
            <a:r>
              <a:rPr lang="en-US" sz="2400"/>
              <a:t>höher</a:t>
            </a:r>
            <a:endParaRPr lang="en-US" sz="2400" dirty="0"/>
          </a:p>
          <a:p>
            <a:r>
              <a:rPr lang="en-US" sz="2400" dirty="0"/>
              <a:t>16 Slots – </a:t>
            </a:r>
            <a:r>
              <a:rPr lang="en-US" sz="2400"/>
              <a:t>Wenn</a:t>
            </a:r>
            <a:r>
              <a:rPr lang="en-US" sz="2400" dirty="0"/>
              <a:t> Slot </a:t>
            </a:r>
            <a:r>
              <a:rPr lang="en-US" sz="2400"/>
              <a:t>größer</a:t>
            </a:r>
            <a:r>
              <a:rPr lang="en-US" sz="2400" dirty="0"/>
              <a:t> </a:t>
            </a:r>
            <a:r>
              <a:rPr lang="en-US" sz="2400"/>
              <a:t>als</a:t>
            </a:r>
            <a:r>
              <a:rPr lang="en-US" sz="2400" dirty="0"/>
              <a:t> 16… </a:t>
            </a:r>
            <a:r>
              <a:rPr lang="en-US" sz="2400"/>
              <a:t>wieder</a:t>
            </a:r>
            <a:r>
              <a:rPr lang="en-US" sz="2400" dirty="0"/>
              <a:t> </a:t>
            </a:r>
            <a:r>
              <a:rPr lang="en-US" sz="2400"/>
              <a:t>zurückt</a:t>
            </a:r>
            <a:r>
              <a:rPr lang="en-US" sz="2400" dirty="0"/>
              <a:t> auf 1</a:t>
            </a:r>
          </a:p>
          <a:p>
            <a:r>
              <a:rPr lang="en-US" sz="2400" dirty="0"/>
              <a:t>Slot “S” </a:t>
            </a:r>
            <a:r>
              <a:rPr lang="en-US" sz="2400"/>
              <a:t>auswählen</a:t>
            </a:r>
            <a:r>
              <a:rPr lang="en-US" sz="2400" dirty="0"/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nhaltsplatzhalter 4" descr="Ein Bild, das Text, drinnen, grün, gefüttert enthält.&#10;&#10;Automatisch generierte Beschreibung">
            <a:extLst>
              <a:ext uri="{FF2B5EF4-FFF2-40B4-BE49-F238E27FC236}">
                <a16:creationId xmlns:a16="http://schemas.microsoft.com/office/drawing/2014/main" id="{D9FDFD61-038B-E748-9598-2667C88EC4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96" y="1765430"/>
            <a:ext cx="6903720" cy="33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9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A50BED-538E-A148-AEEB-5A8F0F19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Beispiel: Variabler Turm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89B5FF"/>
          </a:solidFill>
          <a:ln w="34925">
            <a:solidFill>
              <a:srgbClr val="89B5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3BF1DB0-73BF-CF4B-B8B8-5E4D5C993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562856"/>
            <a:ext cx="6894576" cy="1600200"/>
          </a:xfrm>
        </p:spPr>
        <p:txBody>
          <a:bodyPr anchor="ctr">
            <a:normAutofit/>
          </a:bodyPr>
          <a:lstStyle/>
          <a:p>
            <a:r>
              <a:rPr lang="de-DE" sz="2000" dirty="0"/>
              <a:t>Kopiert das Programm</a:t>
            </a:r>
          </a:p>
          <a:p>
            <a:r>
              <a:rPr lang="de-DE" sz="2000" dirty="0"/>
              <a:t>Anpassen</a:t>
            </a:r>
          </a:p>
          <a:p>
            <a:r>
              <a:rPr lang="de-DE" sz="2000" dirty="0"/>
              <a:t>Inventar bestücken!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02F17D-CB43-C147-84D5-92B2D04CE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974" y="320040"/>
            <a:ext cx="3551803" cy="3968496"/>
          </a:xfrm>
          <a:prstGeom prst="rect">
            <a:avLst/>
          </a:prstGeom>
        </p:spPr>
      </p:pic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566DE6BC-D322-C841-90F1-65CCC58ED2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080006" y="320040"/>
            <a:ext cx="3820139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41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A50BED-538E-A148-AEEB-5A8F0F19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Beispiel: Variables Abbauen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88439"/>
          </a:solidFill>
          <a:ln w="38100" cap="rnd">
            <a:solidFill>
              <a:srgbClr val="B8843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ext, Boden, draußen enthält.&#10;&#10;Automatisch generierte Beschreibung">
            <a:extLst>
              <a:ext uri="{FF2B5EF4-FFF2-40B4-BE49-F238E27FC236}">
                <a16:creationId xmlns:a16="http://schemas.microsoft.com/office/drawing/2014/main" id="{B2600FD3-6DF3-CB4C-96FA-F03FD912FB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934036"/>
            <a:ext cx="5614416" cy="3312504"/>
          </a:xfrm>
          <a:prstGeom prst="rect">
            <a:avLst/>
          </a:prstGeom>
        </p:spPr>
      </p:pic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937F50E-C409-B445-8B2D-87E0FB61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976144"/>
            <a:ext cx="5614416" cy="32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4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A28159-59F3-A747-8DA8-E57103E6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Turtle-City: </a:t>
            </a:r>
            <a:r>
              <a:rPr lang="en-US" sz="6000"/>
              <a:t>Baubereich</a:t>
            </a:r>
            <a:endParaRPr lang="en-US" sz="6000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43ADA36-CCF0-6749-8719-D7867BCE9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22" y="320040"/>
            <a:ext cx="5026251" cy="38953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F812652-B456-AF40-87E1-84D9B2AA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727" y="320040"/>
            <a:ext cx="5091953" cy="3895344"/>
          </a:xfrm>
          <a:prstGeom prst="rect">
            <a:avLst/>
          </a:prstGeom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288C1"/>
          </a:solidFill>
          <a:ln w="38100" cap="rnd">
            <a:solidFill>
              <a:srgbClr val="2288C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1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DDA50B-7709-2D43-B632-B5D1F71D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/>
              <a:t>Steinbruch: hier gibt’s alles!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1BEFE"/>
          </a:solidFill>
          <a:ln w="38100" cap="rnd">
            <a:solidFill>
              <a:srgbClr val="81BE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2B80BA-7DCF-3B46-BD8A-CEDCBABB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96" y="971073"/>
            <a:ext cx="7214616" cy="48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8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25E3F-E49B-2446-8856-834CC5FB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Teamchallenge</a:t>
            </a:r>
            <a:r>
              <a:rPr lang="de-DE" dirty="0"/>
              <a:t>: Baut was schönes!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4CC50-F50E-9344-8204-142F443CC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Sammelt Eure Ideen auf Schildern oder hier!</a:t>
            </a:r>
          </a:p>
          <a:p>
            <a:r>
              <a:rPr lang="de-DE" dirty="0"/>
              <a:t>Baut Euch die Sachen ab…</a:t>
            </a:r>
          </a:p>
          <a:p>
            <a:r>
              <a:rPr lang="de-DE" dirty="0"/>
              <a:t>... Schreibt Programme für einzelne Teile</a:t>
            </a:r>
          </a:p>
          <a:p>
            <a:r>
              <a:rPr lang="de-DE" dirty="0"/>
              <a:t>Teilt die Programme an der Bau-Bibliothek</a:t>
            </a:r>
          </a:p>
          <a:p>
            <a:r>
              <a:rPr lang="de-DE" dirty="0"/>
              <a:t>Sicherheits-Schildkröte nicht vergessen!</a:t>
            </a:r>
          </a:p>
        </p:txBody>
      </p:sp>
    </p:spTree>
    <p:extLst>
      <p:ext uri="{BB962C8B-B14F-4D97-AF65-F5344CB8AC3E}">
        <p14:creationId xmlns:p14="http://schemas.microsoft.com/office/powerpoint/2010/main" val="37115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258104"/>
          </a:xfrm>
        </p:spPr>
        <p:txBody>
          <a:bodyPr anchor="b">
            <a:normAutofit/>
          </a:bodyPr>
          <a:lstStyle/>
          <a:p>
            <a:r>
              <a:rPr lang="de-DE" sz="6600" dirty="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09EFB"/>
          </a:solidFill>
          <a:ln w="38100" cap="rnd">
            <a:solidFill>
              <a:srgbClr val="509E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28" name="Inhaltsplatzhalter 2">
            <a:extLst>
              <a:ext uri="{FF2B5EF4-FFF2-40B4-BE49-F238E27FC236}">
                <a16:creationId xmlns:a16="http://schemas.microsoft.com/office/drawing/2014/main" id="{D19D303D-FDE7-40A6-90EC-1726D867E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344259"/>
              </p:ext>
            </p:extLst>
          </p:nvPr>
        </p:nvGraphicFramePr>
        <p:xfrm>
          <a:off x="5297762" y="2706624"/>
          <a:ext cx="6251110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D5EB714C-8F21-4249-A742-039FCFE58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8018" y="0"/>
            <a:ext cx="5416080" cy="681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8B8E2-D95B-CD43-9833-73EE6628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711903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Unterprogramm aufrufen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8514874-EA1E-2341-BFDA-FECB819E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907" y="320040"/>
            <a:ext cx="9523138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1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06580-25B9-4A4B-9897-12FB78F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 err="1"/>
              <a:t>Programm</a:t>
            </a:r>
            <a:r>
              <a:rPr lang="en-US" sz="5600" dirty="0"/>
              <a:t> </a:t>
            </a:r>
            <a:r>
              <a:rPr lang="en-US" sz="5600" dirty="0" err="1"/>
              <a:t>kopieren</a:t>
            </a:r>
            <a:endParaRPr lang="en-US" sz="56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22ABA7F-1D28-EC41-BB4A-B08C97B72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863" y="2633472"/>
            <a:ext cx="10697225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7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2B09FA8F-F889-F84B-A28B-A4E8290A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84" y="190500"/>
            <a:ext cx="5562600" cy="6477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709E0C-A2F2-F749-9E2E-34522F0A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80" y="398104"/>
            <a:ext cx="3872655" cy="1600200"/>
          </a:xfrm>
        </p:spPr>
        <p:txBody>
          <a:bodyPr anchor="ctr">
            <a:normAutofit/>
          </a:bodyPr>
          <a:lstStyle/>
          <a:p>
            <a:r>
              <a:rPr lang="de-DE" sz="4400" dirty="0"/>
              <a:t>Aufgabe 1:</a:t>
            </a:r>
            <a:br>
              <a:rPr lang="de-DE" sz="4400" dirty="0"/>
            </a:br>
            <a:r>
              <a:rPr lang="de-DE" sz="4400" dirty="0"/>
              <a:t>Baum fällen!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CED43-93AE-264F-B547-3D77D5E8C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80" y="1665904"/>
            <a:ext cx="3919188" cy="335536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3200" dirty="0"/>
              <a:t>Vor mir ist ein Baum!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highlight>
                  <a:srgbClr val="00FF00"/>
                </a:highlight>
              </a:rPr>
              <a:t>Einmal abbauen… Vor…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solidFill>
                  <a:schemeClr val="bg1"/>
                </a:solidFill>
                <a:highlight>
                  <a:srgbClr val="0000FF"/>
                </a:highlight>
              </a:rPr>
              <a:t>Solange abbauen wie geht…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highlight>
                  <a:srgbClr val="FF0000"/>
                </a:highlight>
              </a:rPr>
              <a:t>Solange runter wie geht…</a:t>
            </a:r>
            <a:endParaRPr lang="de-DE" sz="3600" dirty="0">
              <a:highlight>
                <a:srgbClr val="FF0000"/>
              </a:highlight>
            </a:endParaRPr>
          </a:p>
        </p:txBody>
      </p:sp>
      <p:pic>
        <p:nvPicPr>
          <p:cNvPr id="13" name="Grafik 12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9E92F98C-0F22-D341-96D1-9B3B0A9C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36" y="664961"/>
            <a:ext cx="1733574" cy="1733574"/>
          </a:xfrm>
          <a:prstGeom prst="rect">
            <a:avLst/>
          </a:prstGeom>
        </p:spPr>
      </p:pic>
      <p:pic>
        <p:nvPicPr>
          <p:cNvPr id="23" name="Grafik 22" descr="Ein Bild, das Text, Uhr, Anzeigetafel enthält.&#10;&#10;Automatisch generierte Beschreibung">
            <a:extLst>
              <a:ext uri="{FF2B5EF4-FFF2-40B4-BE49-F238E27FC236}">
                <a16:creationId xmlns:a16="http://schemas.microsoft.com/office/drawing/2014/main" id="{9F5DA59B-B5C6-0445-BF73-EBEF33D4CC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6691" y="1640958"/>
            <a:ext cx="2140593" cy="1788042"/>
          </a:xfrm>
          <a:prstGeom prst="rect">
            <a:avLst/>
          </a:prstGeom>
        </p:spPr>
      </p:pic>
      <p:pic>
        <p:nvPicPr>
          <p:cNvPr id="30" name="Grafik 29" descr="Ein Bild, das Text, Erste Hilfe-Kasten, Uhr enthält.&#10;&#10;Automatisch generierte Beschreibung">
            <a:extLst>
              <a:ext uri="{FF2B5EF4-FFF2-40B4-BE49-F238E27FC236}">
                <a16:creationId xmlns:a16="http://schemas.microsoft.com/office/drawing/2014/main" id="{D0EF732B-D573-7443-9EFC-9570E9B5A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485" y="5158269"/>
            <a:ext cx="2093389" cy="1243898"/>
          </a:xfrm>
          <a:prstGeom prst="rect">
            <a:avLst/>
          </a:prstGeom>
        </p:spPr>
      </p:pic>
      <p:sp>
        <p:nvSpPr>
          <p:cNvPr id="33" name="Rahmen 32">
            <a:extLst>
              <a:ext uri="{FF2B5EF4-FFF2-40B4-BE49-F238E27FC236}">
                <a16:creationId xmlns:a16="http://schemas.microsoft.com/office/drawing/2014/main" id="{5AB4691E-F454-1840-ABEB-280879690B31}"/>
              </a:ext>
            </a:extLst>
          </p:cNvPr>
          <p:cNvSpPr/>
          <p:nvPr/>
        </p:nvSpPr>
        <p:spPr>
          <a:xfrm>
            <a:off x="2831690" y="4884261"/>
            <a:ext cx="2610465" cy="1783239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4" name="Rahmen 33">
            <a:extLst>
              <a:ext uri="{FF2B5EF4-FFF2-40B4-BE49-F238E27FC236}">
                <a16:creationId xmlns:a16="http://schemas.microsoft.com/office/drawing/2014/main" id="{86B5B065-AD6D-BB44-B7BD-1D653E464826}"/>
              </a:ext>
            </a:extLst>
          </p:cNvPr>
          <p:cNvSpPr/>
          <p:nvPr/>
        </p:nvSpPr>
        <p:spPr>
          <a:xfrm>
            <a:off x="3989904" y="285458"/>
            <a:ext cx="2442637" cy="2492580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Rahmen 34">
            <a:extLst>
              <a:ext uri="{FF2B5EF4-FFF2-40B4-BE49-F238E27FC236}">
                <a16:creationId xmlns:a16="http://schemas.microsoft.com/office/drawing/2014/main" id="{B32B3A5E-D6A1-8D43-988D-47CC44230289}"/>
              </a:ext>
            </a:extLst>
          </p:cNvPr>
          <p:cNvSpPr/>
          <p:nvPr/>
        </p:nvSpPr>
        <p:spPr>
          <a:xfrm>
            <a:off x="9677509" y="1401097"/>
            <a:ext cx="2698955" cy="219740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6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70B1E1-0ED5-DC41-8911-6B23CF96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Baumfäller</a:t>
            </a:r>
            <a:endParaRPr lang="de-DE" dirty="0"/>
          </a:p>
        </p:txBody>
      </p:sp>
      <p:pic>
        <p:nvPicPr>
          <p:cNvPr id="5" name="Inhaltsplatzhalter 4" descr="Ein Bild, das drinnen, grün, Möbel enthält.&#10;&#10;Automatisch generierte Beschreibung">
            <a:extLst>
              <a:ext uri="{FF2B5EF4-FFF2-40B4-BE49-F238E27FC236}">
                <a16:creationId xmlns:a16="http://schemas.microsoft.com/office/drawing/2014/main" id="{5592A05C-BD96-4B41-8C71-4BC6CDC77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544" y="1928813"/>
            <a:ext cx="4252912" cy="4252912"/>
          </a:xfrm>
        </p:spPr>
      </p:pic>
    </p:spTree>
    <p:extLst>
      <p:ext uri="{BB962C8B-B14F-4D97-AF65-F5344CB8AC3E}">
        <p14:creationId xmlns:p14="http://schemas.microsoft.com/office/powerpoint/2010/main" val="57004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33996-A674-1C43-AC25-29864225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Variablen!</a:t>
            </a:r>
          </a:p>
        </p:txBody>
      </p:sp>
      <p:pic>
        <p:nvPicPr>
          <p:cNvPr id="5" name="Inhaltsplatzhalter 4" descr="Ein Bild, das Briefpapier, Umschlag, Vektorgrafiken, Visitenkarte enthält.&#10;&#10;Automatisch generierte Beschreibung">
            <a:extLst>
              <a:ext uri="{FF2B5EF4-FFF2-40B4-BE49-F238E27FC236}">
                <a16:creationId xmlns:a16="http://schemas.microsoft.com/office/drawing/2014/main" id="{8B7CB6CE-EEFD-1146-B561-284891A8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2908" y="1928813"/>
            <a:ext cx="5566183" cy="4252912"/>
          </a:xfrm>
        </p:spPr>
      </p:pic>
    </p:spTree>
    <p:extLst>
      <p:ext uri="{BB962C8B-B14F-4D97-AF65-F5344CB8AC3E}">
        <p14:creationId xmlns:p14="http://schemas.microsoft.com/office/powerpoint/2010/main" val="255712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411947-F1A9-254C-873E-8CAC5C7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Block der Woche: Wähle Inventar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F64B"/>
          </a:solidFill>
          <a:ln w="38100" cap="rnd">
            <a:solidFill>
              <a:srgbClr val="FFF6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BFEA4D-90D0-4746-843B-BACB2487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68" y="2642616"/>
            <a:ext cx="3228760" cy="3895344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041DD6B-862F-3D4C-A74E-606A380F3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362135"/>
            <a:ext cx="5614416" cy="24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1539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Macintosh PowerPoint</Application>
  <PresentationFormat>Breitbild</PresentationFormat>
  <Paragraphs>53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Modern Love</vt:lpstr>
      <vt:lpstr>The Hand</vt:lpstr>
      <vt:lpstr>SketchyVTI</vt:lpstr>
      <vt:lpstr>Schön, dass Du da bist!</vt:lpstr>
      <vt:lpstr>Was machen wir?</vt:lpstr>
      <vt:lpstr>Kurze Wiederholung</vt:lpstr>
      <vt:lpstr>Unterprogramm aufrufen</vt:lpstr>
      <vt:lpstr>Programm kopieren</vt:lpstr>
      <vt:lpstr>Aufgabe 1: Baum fällen!</vt:lpstr>
      <vt:lpstr>Beispiel: Baumfäller</vt:lpstr>
      <vt:lpstr>Variablen!</vt:lpstr>
      <vt:lpstr>Block der Woche: Wähle Inventar</vt:lpstr>
      <vt:lpstr>Variablen zuweisen</vt:lpstr>
      <vt:lpstr>Schleifen mit Variablen</vt:lpstr>
      <vt:lpstr>Hochzählen</vt:lpstr>
      <vt:lpstr>Beispiel: Variabler Turm</vt:lpstr>
      <vt:lpstr>Beispiel: Variables Abbauen</vt:lpstr>
      <vt:lpstr>Turtle-City: Baubereich</vt:lpstr>
      <vt:lpstr>Steinbruch: hier gibt’s alles!</vt:lpstr>
      <vt:lpstr>Teamchallenge: Baut was schönes!</vt:lpstr>
      <vt:lpstr>Fragen? 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45</cp:revision>
  <dcterms:created xsi:type="dcterms:W3CDTF">2021-01-19T15:46:41Z</dcterms:created>
  <dcterms:modified xsi:type="dcterms:W3CDTF">2022-03-17T15:54:10Z</dcterms:modified>
</cp:coreProperties>
</file>